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5"/>
  </p:notesMasterIdLst>
  <p:sldIdLst>
    <p:sldId id="358" r:id="rId2"/>
    <p:sldId id="938" r:id="rId3"/>
    <p:sldId id="321" r:id="rId4"/>
    <p:sldId id="939" r:id="rId5"/>
    <p:sldId id="933" r:id="rId6"/>
    <p:sldId id="941" r:id="rId7"/>
    <p:sldId id="940" r:id="rId8"/>
    <p:sldId id="942" r:id="rId9"/>
    <p:sldId id="934" r:id="rId10"/>
    <p:sldId id="935" r:id="rId11"/>
    <p:sldId id="936" r:id="rId12"/>
    <p:sldId id="937" r:id="rId13"/>
    <p:sldId id="311" r:id="rId14"/>
  </p:sldIdLst>
  <p:sldSz cx="12192000" cy="6858000"/>
  <p:notesSz cx="6805613" cy="99441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גורי נדלר" initials="גנ" lastIdx="2" clrIdx="0">
    <p:extLst>
      <p:ext uri="{19B8F6BF-5375-455C-9EA6-DF929625EA0E}">
        <p15:presenceInfo xmlns:p15="http://schemas.microsoft.com/office/powerpoint/2012/main" userId="S-1-5-21-2046650095-958475760-1532313055-2586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425D"/>
    <a:srgbClr val="64B466"/>
    <a:srgbClr val="55B0A7"/>
    <a:srgbClr val="C9C93F"/>
    <a:srgbClr val="9EB3E2"/>
    <a:srgbClr val="A37E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סגנון ביניים 2 - הדגשה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סגנון בהיר 3 - הדגשה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ללא סגנון, רשת טבלה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סגנון בהיר 1 - הדגשה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ללא סגנון, ללא רשת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F1AB2-1976-4502-BF36-3FF5EA218861}" styleName="סגנון ביניים 4 - הדגשה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431" autoAdjust="0"/>
    <p:restoredTop sz="93458" autoAdjust="0"/>
  </p:normalViewPr>
  <p:slideViewPr>
    <p:cSldViewPr snapToGrid="0">
      <p:cViewPr varScale="1">
        <p:scale>
          <a:sx n="81" d="100"/>
          <a:sy n="81" d="100"/>
        </p:scale>
        <p:origin x="725" y="13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08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ABA24926-4D68-4B56-A595-D71C645C12AD}" type="datetimeFigureOut">
              <a:rPr lang="he-IL" smtClean="0"/>
              <a:t>ד'/תשרי/תשפ"ג</a:t>
            </a:fld>
            <a:endParaRPr lang="he-I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e-I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85598"/>
            <a:ext cx="5444490" cy="391548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5170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39" y="9445170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E681D219-131D-49A4-89C4-BEB322470C1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05226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81D219-131D-49A4-89C4-BEB322470C1E}" type="slidenum">
              <a:rPr lang="he-IL" smtClean="0"/>
              <a:t>1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2697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תמונה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58559"/>
            <a:ext cx="12192000" cy="4136116"/>
          </a:xfrm>
          <a:prstGeom prst="rect">
            <a:avLst/>
          </a:prstGeom>
        </p:spPr>
      </p:pic>
      <p:pic>
        <p:nvPicPr>
          <p:cNvPr id="9" name="תמונה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286" y="243302"/>
            <a:ext cx="1435427" cy="1003529"/>
          </a:xfrm>
          <a:prstGeom prst="rect">
            <a:avLst/>
          </a:prstGeom>
        </p:spPr>
      </p:pic>
      <p:cxnSp>
        <p:nvCxnSpPr>
          <p:cNvPr id="11" name="מחבר ישר 10"/>
          <p:cNvCxnSpPr/>
          <p:nvPr userDrawn="1"/>
        </p:nvCxnSpPr>
        <p:spPr>
          <a:xfrm>
            <a:off x="0" y="5904713"/>
            <a:ext cx="12192000" cy="0"/>
          </a:xfrm>
          <a:prstGeom prst="line">
            <a:avLst/>
          </a:prstGeom>
          <a:ln w="98425">
            <a:solidFill>
              <a:srgbClr val="1342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מחבר ישר 11"/>
          <p:cNvCxnSpPr/>
          <p:nvPr userDrawn="1"/>
        </p:nvCxnSpPr>
        <p:spPr>
          <a:xfrm>
            <a:off x="-600" y="5988989"/>
            <a:ext cx="12193200" cy="0"/>
          </a:xfrm>
          <a:prstGeom prst="line">
            <a:avLst/>
          </a:prstGeom>
          <a:ln w="85725">
            <a:solidFill>
              <a:srgbClr val="55B0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2936781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chemeClr val="bg1"/>
                </a:solidFill>
                <a:cs typeface="+mn-cs"/>
              </a:defRPr>
            </a:lvl1pPr>
          </a:lstStyle>
          <a:p>
            <a:r>
              <a:rPr lang="he-IL" dirty="0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99501" y="6245016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2">
                    <a:lumMod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 dirty="0"/>
              <a:t>לחץ כדי לערוך סגנון כותרת משנה של תבנית בסיס</a:t>
            </a:r>
          </a:p>
        </p:txBody>
      </p:sp>
    </p:spTree>
    <p:extLst>
      <p:ext uri="{BB962C8B-B14F-4D97-AF65-F5344CB8AC3E}">
        <p14:creationId xmlns:p14="http://schemas.microsoft.com/office/powerpoint/2010/main" val="740513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bg>
      <p:bgPr>
        <a:solidFill>
          <a:srgbClr val="55B0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תמונה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0" r="1081" b="3341"/>
          <a:stretch/>
        </p:blipFill>
        <p:spPr>
          <a:xfrm>
            <a:off x="-9426" y="3307555"/>
            <a:ext cx="12188858" cy="3545732"/>
          </a:xfrm>
          <a:prstGeom prst="rect">
            <a:avLst/>
          </a:prstGeom>
        </p:spPr>
      </p:pic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-9426" y="825675"/>
            <a:ext cx="12201426" cy="1478869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he-IL" dirty="0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8200" y="2391516"/>
            <a:ext cx="10515600" cy="150018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dirty="0"/>
              <a:t>לחץ כדי לערוך סגנונות טקסט של תבנית בסיס</a:t>
            </a:r>
          </a:p>
        </p:txBody>
      </p:sp>
      <p:pic>
        <p:nvPicPr>
          <p:cNvPr id="5" name="תמונה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286" y="243407"/>
            <a:ext cx="1435427" cy="1003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219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8200" y="2060575"/>
            <a:ext cx="10515600" cy="1325563"/>
          </a:xfrm>
        </p:spPr>
        <p:txBody>
          <a:bodyPr>
            <a:noAutofit/>
          </a:bodyPr>
          <a:lstStyle>
            <a:lvl1pPr algn="ctr">
              <a:defRPr sz="7200">
                <a:solidFill>
                  <a:srgbClr val="13425D"/>
                </a:solidFill>
              </a:defRPr>
            </a:lvl1pPr>
          </a:lstStyle>
          <a:p>
            <a:r>
              <a:rPr lang="he-IL" dirty="0"/>
              <a:t>לחץ כדי לערוך סגנון כותרת של תבנית בסיס</a:t>
            </a:r>
          </a:p>
        </p:txBody>
      </p:sp>
      <p:pic>
        <p:nvPicPr>
          <p:cNvPr id="6" name="מציין מיקום תוכן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763"/>
          <a:stretch/>
        </p:blipFill>
        <p:spPr>
          <a:xfrm>
            <a:off x="0" y="4933950"/>
            <a:ext cx="12192000" cy="1938338"/>
          </a:xfrm>
          <a:prstGeom prst="rect">
            <a:avLst/>
          </a:prstGeom>
        </p:spPr>
      </p:pic>
      <p:pic>
        <p:nvPicPr>
          <p:cNvPr id="7" name="תמונה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286" y="243302"/>
            <a:ext cx="1435427" cy="1003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336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485900" y="-94731"/>
            <a:ext cx="10515600" cy="1325563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he-IL" dirty="0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Tx/>
              <a:buBlip>
                <a:blip r:embed="rId2"/>
              </a:buBlip>
              <a:defRPr/>
            </a:lvl1pPr>
            <a:lvl2pPr marL="685800" indent="-228600">
              <a:buFontTx/>
              <a:buBlip>
                <a:blip r:embed="rId2"/>
              </a:buBlip>
              <a:defRPr/>
            </a:lvl2pPr>
            <a:lvl3pPr marL="1143000" indent="-228600">
              <a:buFontTx/>
              <a:buBlip>
                <a:blip r:embed="rId2"/>
              </a:buBlip>
              <a:defRPr/>
            </a:lvl3pPr>
            <a:lvl4pPr marL="1600200" indent="-228600">
              <a:buFontTx/>
              <a:buBlip>
                <a:blip r:embed="rId2"/>
              </a:buBlip>
              <a:defRPr/>
            </a:lvl4pPr>
            <a:lvl5pPr marL="2057400" indent="-228600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he-IL" dirty="0"/>
              <a:t>לחץ כדי לערוך סגנונות טקסט של תבנית בסיס</a:t>
            </a:r>
          </a:p>
          <a:p>
            <a:pPr lvl="1"/>
            <a:r>
              <a:rPr lang="he-IL" dirty="0"/>
              <a:t>רמה שנייה</a:t>
            </a:r>
          </a:p>
          <a:p>
            <a:pPr lvl="2"/>
            <a:r>
              <a:rPr lang="he-IL" dirty="0"/>
              <a:t>רמה שלישית</a:t>
            </a:r>
          </a:p>
          <a:p>
            <a:pPr lvl="3"/>
            <a:r>
              <a:rPr lang="he-IL" dirty="0"/>
              <a:t>רמה רביעית</a:t>
            </a:r>
          </a:p>
          <a:p>
            <a:pPr lvl="4"/>
            <a:r>
              <a:rPr lang="he-IL" dirty="0"/>
              <a:t>רמה חמישית</a:t>
            </a:r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>
          <a:xfrm>
            <a:off x="3048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0D7DB0C6-E884-4764-82C5-DFE8A9E6C1E9}" type="slidenum">
              <a:rPr lang="he-IL" smtClean="0"/>
              <a:pPr/>
              <a:t>‹#›</a:t>
            </a:fld>
            <a:endParaRPr lang="he-IL" dirty="0"/>
          </a:p>
        </p:txBody>
      </p:sp>
      <p:pic>
        <p:nvPicPr>
          <p:cNvPr id="7" name="תמונה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1616"/>
            <a:ext cx="12192000" cy="61021"/>
          </a:xfrm>
          <a:prstGeom prst="rect">
            <a:avLst/>
          </a:prstGeom>
        </p:spPr>
      </p:pic>
      <p:pic>
        <p:nvPicPr>
          <p:cNvPr id="8" name="תמונה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733" y="266173"/>
            <a:ext cx="863599" cy="603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992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מציין מיקום תוכן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" r="910" b="16502"/>
          <a:stretch/>
        </p:blipFill>
        <p:spPr>
          <a:xfrm>
            <a:off x="0" y="6161088"/>
            <a:ext cx="12188825" cy="692150"/>
          </a:xfrm>
          <a:prstGeom prst="rect">
            <a:avLst/>
          </a:prstGeom>
        </p:spPr>
      </p:pic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485900" y="-94731"/>
            <a:ext cx="10515600" cy="1325563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he-IL" dirty="0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Tx/>
              <a:buBlip>
                <a:blip r:embed="rId3"/>
              </a:buBlip>
              <a:defRPr/>
            </a:lvl1pPr>
            <a:lvl2pPr marL="685800" indent="-228600">
              <a:buFontTx/>
              <a:buBlip>
                <a:blip r:embed="rId3"/>
              </a:buBlip>
              <a:defRPr/>
            </a:lvl2pPr>
            <a:lvl3pPr marL="1143000" indent="-228600">
              <a:buFontTx/>
              <a:buBlip>
                <a:blip r:embed="rId3"/>
              </a:buBlip>
              <a:defRPr/>
            </a:lvl3pPr>
            <a:lvl4pPr marL="1600200" indent="-228600">
              <a:buFontTx/>
              <a:buBlip>
                <a:blip r:embed="rId3"/>
              </a:buBlip>
              <a:defRPr/>
            </a:lvl4pPr>
            <a:lvl5pPr marL="2057400" indent="-228600">
              <a:buFontTx/>
              <a:buBlip>
                <a:blip r:embed="rId3"/>
              </a:buBlip>
              <a:defRPr/>
            </a:lvl5pPr>
          </a:lstStyle>
          <a:p>
            <a:pPr lvl="0"/>
            <a:r>
              <a:rPr lang="he-IL" dirty="0"/>
              <a:t>לחץ כדי לערוך סגנונות טקסט של תבנית בסיס</a:t>
            </a:r>
          </a:p>
          <a:p>
            <a:pPr lvl="1"/>
            <a:r>
              <a:rPr lang="he-IL" dirty="0"/>
              <a:t>רמה שנייה</a:t>
            </a:r>
          </a:p>
          <a:p>
            <a:pPr lvl="2"/>
            <a:r>
              <a:rPr lang="he-IL" dirty="0"/>
              <a:t>רמה שלישית</a:t>
            </a:r>
          </a:p>
          <a:p>
            <a:pPr lvl="3"/>
            <a:r>
              <a:rPr lang="he-IL" dirty="0"/>
              <a:t>רמה רביעית</a:t>
            </a:r>
          </a:p>
          <a:p>
            <a:pPr lvl="4"/>
            <a:r>
              <a:rPr lang="he-IL" dirty="0"/>
              <a:t>רמה חמישית</a:t>
            </a:r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>
          <a:xfrm>
            <a:off x="3048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557DD4DA-568E-489D-97EF-D789752DE5DE}" type="slidenum">
              <a:rPr lang="he-IL" smtClean="0"/>
              <a:pPr/>
              <a:t>‹#›</a:t>
            </a:fld>
            <a:endParaRPr lang="he-IL" dirty="0"/>
          </a:p>
        </p:txBody>
      </p:sp>
      <p:pic>
        <p:nvPicPr>
          <p:cNvPr id="7" name="תמונה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1616"/>
            <a:ext cx="12192000" cy="61021"/>
          </a:xfrm>
          <a:prstGeom prst="rect">
            <a:avLst/>
          </a:prstGeom>
        </p:spPr>
      </p:pic>
      <p:pic>
        <p:nvPicPr>
          <p:cNvPr id="8" name="תמונה 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733" y="266173"/>
            <a:ext cx="863599" cy="603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792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6B3-1896-4B86-B630-37BFCFBF6A82}" type="datetimeFigureOut">
              <a:rPr lang="he-IL" smtClean="0"/>
              <a:t>ד'/תשרי/תשפ"ג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DB0C6-E884-4764-82C5-DFE8A9E6C1E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73786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ntents slid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tIns="91440" anchor="ctr"/>
          <a:lstStyle>
            <a:lvl1pPr marL="0" indent="0" algn="ctr">
              <a:buNone/>
              <a:defRPr sz="5400" b="0" baseline="0">
                <a:solidFill>
                  <a:schemeClr val="tx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448664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2C6B3-1896-4B86-B630-37BFCFBF6A82}" type="datetimeFigureOut">
              <a:rPr lang="he-IL" smtClean="0"/>
              <a:t>ד'/תשרי/תשפ"ג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7DB0C6-E884-4764-82C5-DFE8A9E6C1E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15676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4" r:id="rId3"/>
    <p:sldLayoutId id="2147483650" r:id="rId4"/>
    <p:sldLayoutId id="2147483660" r:id="rId5"/>
    <p:sldLayoutId id="2147483655" r:id="rId6"/>
    <p:sldLayoutId id="2147483662" r:id="rId7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910272" y="2293357"/>
            <a:ext cx="10793474" cy="2271286"/>
          </a:xfrm>
        </p:spPr>
        <p:txBody>
          <a:bodyPr/>
          <a:lstStyle/>
          <a:p>
            <a:r>
              <a:rPr lang="he-IL" sz="5400" b="1" dirty="0">
                <a:latin typeface="Narkisim" panose="020E0502050101010101" pitchFamily="34" charset="-79"/>
                <a:cs typeface="Narkisim" panose="020E0502050101010101" pitchFamily="34" charset="-79"/>
              </a:rPr>
              <a:t>קול קורא מס' 8/2022 להכנת תכניות להתחדשות עירונית של שכונות</a:t>
            </a:r>
            <a:br>
              <a:rPr lang="he-IL" sz="4800" b="1" dirty="0">
                <a:latin typeface="Narkisim" panose="020E0502050101010101" pitchFamily="34" charset="-79"/>
                <a:cs typeface="Narkisim" panose="020E0502050101010101" pitchFamily="34" charset="-79"/>
              </a:rPr>
            </a:br>
            <a:r>
              <a:rPr lang="he-IL" sz="2000" b="1" dirty="0">
                <a:latin typeface="Narkisim" panose="020E0502050101010101" pitchFamily="34" charset="-79"/>
                <a:cs typeface="Narkisim" panose="020E0502050101010101" pitchFamily="34" charset="-79"/>
              </a:rPr>
              <a:t> </a:t>
            </a:r>
            <a:br>
              <a:rPr lang="he-IL" sz="2000" b="1" dirty="0">
                <a:latin typeface="Narkisim" panose="020E0502050101010101" pitchFamily="34" charset="-79"/>
                <a:cs typeface="Narkisim" panose="020E0502050101010101" pitchFamily="34" charset="-79"/>
              </a:rPr>
            </a:br>
            <a:br>
              <a:rPr lang="he-IL" sz="2000" b="1" dirty="0">
                <a:latin typeface="Narkisim" panose="020E0502050101010101" pitchFamily="34" charset="-79"/>
                <a:cs typeface="Narkisim" panose="020E0502050101010101" pitchFamily="34" charset="-79"/>
              </a:rPr>
            </a:br>
            <a:br>
              <a:rPr lang="he-IL" sz="4800" b="1" dirty="0">
                <a:latin typeface="Narkisim" panose="020E0502050101010101" pitchFamily="34" charset="-79"/>
                <a:cs typeface="Narkisim" panose="020E0502050101010101" pitchFamily="34" charset="-79"/>
              </a:rPr>
            </a:br>
            <a:r>
              <a:rPr lang="he-IL" sz="3600" b="1" dirty="0">
                <a:latin typeface="Narkisim" panose="020E0502050101010101" pitchFamily="34" charset="-79"/>
                <a:cs typeface="Narkisim" panose="020E0502050101010101" pitchFamily="34" charset="-79"/>
              </a:rPr>
              <a:t>ספטמבר 2022</a:t>
            </a:r>
            <a:endParaRPr lang="he-IL" sz="4800" b="1" dirty="0">
              <a:latin typeface="Narkisim" panose="020E0502050101010101" pitchFamily="34" charset="-79"/>
              <a:cs typeface="Narkisim" panose="020E05020501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7656711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11774B23-C6D7-41AE-8320-CCA84796D4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3600" dirty="0"/>
              <a:t>תנאי סף לקול הקורא</a:t>
            </a: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7FFEC977-330C-4539-8E04-4CB598E2C8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2300"/>
            <a:ext cx="10515600" cy="5024487"/>
          </a:xfrm>
        </p:spPr>
        <p:txBody>
          <a:bodyPr>
            <a:normAutofit/>
          </a:bodyPr>
          <a:lstStyle/>
          <a:p>
            <a:r>
              <a:rPr lang="he-IL" sz="2400" dirty="0"/>
              <a:t> עבור תכניות מתאר/ מסמך מדיניות – בין 1,000 ל-4,000 יחידות דיור במצב קיים.</a:t>
            </a:r>
          </a:p>
          <a:p>
            <a:r>
              <a:rPr lang="he-IL" sz="2400" dirty="0"/>
              <a:t> עבור תכניות מפורטות – בין 700 ל-2,000 יחידות דיור במצב קיים.</a:t>
            </a:r>
          </a:p>
          <a:p>
            <a:r>
              <a:rPr lang="he-IL" sz="2400" dirty="0"/>
              <a:t> לפחות 50% ממבני המגורים נבנו עד שנת 1980.</a:t>
            </a:r>
          </a:p>
          <a:p>
            <a:r>
              <a:rPr lang="he-IL" sz="2400" dirty="0"/>
              <a:t> לכל היותר 35% מיחידות הדיור צמודות קרקע.</a:t>
            </a:r>
          </a:p>
          <a:p>
            <a:r>
              <a:rPr lang="he-IL" sz="2400" dirty="0"/>
              <a:t> מחיר ממוצע למ"ר בנוי בשכונה הוא לפחות 14,000 ₪.</a:t>
            </a:r>
          </a:p>
          <a:p>
            <a:r>
              <a:rPr lang="he-IL" sz="2400" dirty="0"/>
              <a:t> עבור תכנית מתאר/ מסמך מדיניות – עד 50% מיח"ד בתכניות מפורטות מקודמות.</a:t>
            </a:r>
          </a:p>
          <a:p>
            <a:r>
              <a:rPr lang="he-IL" sz="2400" dirty="0"/>
              <a:t> עבור תכניות מפורטות – עד 30% מיח"ד בתכניות מפורטות מקודמות.</a:t>
            </a:r>
          </a:p>
          <a:p>
            <a:endParaRPr lang="he-IL" sz="2400" dirty="0"/>
          </a:p>
          <a:p>
            <a:endParaRPr lang="he-IL" sz="2400" dirty="0"/>
          </a:p>
        </p:txBody>
      </p:sp>
    </p:spTree>
    <p:extLst>
      <p:ext uri="{BB962C8B-B14F-4D97-AF65-F5344CB8AC3E}">
        <p14:creationId xmlns:p14="http://schemas.microsoft.com/office/powerpoint/2010/main" val="18663887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AFA282CC-861F-41A9-86EA-193BDD3FD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3600" dirty="0"/>
              <a:t>אמות מידה לדירוג ההצעות – תכנית מתאר/ מסמך מדיניות</a:t>
            </a:r>
          </a:p>
        </p:txBody>
      </p:sp>
      <p:graphicFrame>
        <p:nvGraphicFramePr>
          <p:cNvPr id="4" name="מציין מיקום תוכן 3">
            <a:extLst>
              <a:ext uri="{FF2B5EF4-FFF2-40B4-BE49-F238E27FC236}">
                <a16:creationId xmlns:a16="http://schemas.microsoft.com/office/drawing/2014/main" id="{6D10CFA0-73B0-4C4E-BBFA-5B19D25D124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00216"/>
              </p:ext>
            </p:extLst>
          </p:nvPr>
        </p:nvGraphicFramePr>
        <p:xfrm>
          <a:off x="838200" y="1791093"/>
          <a:ext cx="10935878" cy="3137205"/>
        </p:xfrm>
        <a:graphic>
          <a:graphicData uri="http://schemas.openxmlformats.org/drawingml/2006/table">
            <a:tbl>
              <a:tblPr rtl="1" firstRow="1" bandRow="1">
                <a:tableStyleId>{69CF1AB2-1976-4502-BF36-3FF5EA218861}</a:tableStyleId>
              </a:tblPr>
              <a:tblGrid>
                <a:gridCol w="9964132">
                  <a:extLst>
                    <a:ext uri="{9D8B030D-6E8A-4147-A177-3AD203B41FA5}">
                      <a16:colId xmlns:a16="http://schemas.microsoft.com/office/drawing/2014/main" val="2503999350"/>
                    </a:ext>
                  </a:extLst>
                </a:gridCol>
                <a:gridCol w="971746">
                  <a:extLst>
                    <a:ext uri="{9D8B030D-6E8A-4147-A177-3AD203B41FA5}">
                      <a16:colId xmlns:a16="http://schemas.microsoft.com/office/drawing/2014/main" val="1264080772"/>
                    </a:ext>
                  </a:extLst>
                </a:gridCol>
              </a:tblGrid>
              <a:tr h="743877">
                <a:tc>
                  <a:txBody>
                    <a:bodyPr/>
                    <a:lstStyle/>
                    <a:p>
                      <a:pPr rtl="1"/>
                      <a:r>
                        <a:rPr lang="he-IL" sz="3200" b="0" dirty="0"/>
                        <a:t>שיעור יחידות דיור תוספתיות מתוך סך יחידות הדיור הקיימות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3200" b="0" dirty="0"/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2881695"/>
                  </a:ext>
                </a:extLst>
              </a:tr>
              <a:tr h="584286">
                <a:tc>
                  <a:txBody>
                    <a:bodyPr/>
                    <a:lstStyle/>
                    <a:p>
                      <a:pPr rtl="1"/>
                      <a:r>
                        <a:rPr lang="he-IL" sz="3200" dirty="0"/>
                        <a:t>צפיפות הבינוי נטו המוצעת בהצעה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3200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2231440"/>
                  </a:ext>
                </a:extLst>
              </a:tr>
              <a:tr h="640470">
                <a:tc>
                  <a:txBody>
                    <a:bodyPr/>
                    <a:lstStyle/>
                    <a:p>
                      <a:pPr rtl="1"/>
                      <a:r>
                        <a:rPr lang="he-IL" sz="3200" dirty="0"/>
                        <a:t>פעילות בתחום ההתחדשות העירונית באופן יחסי לגודל היישוב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3200" dirty="0"/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0170515"/>
                  </a:ext>
                </a:extLst>
              </a:tr>
              <a:tr h="584286">
                <a:tc>
                  <a:txBody>
                    <a:bodyPr/>
                    <a:lstStyle/>
                    <a:p>
                      <a:pPr rtl="1"/>
                      <a:r>
                        <a:rPr lang="he-IL" sz="3200" dirty="0"/>
                        <a:t>כדאיות כלכלית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3200" dirty="0"/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8485840"/>
                  </a:ext>
                </a:extLst>
              </a:tr>
              <a:tr h="584286">
                <a:tc>
                  <a:txBody>
                    <a:bodyPr/>
                    <a:lstStyle/>
                    <a:p>
                      <a:pPr rtl="1"/>
                      <a:r>
                        <a:rPr lang="he-IL" sz="3200" dirty="0"/>
                        <a:t>תרומה לתהליכי התחדשות עירונית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3200" dirty="0"/>
                        <a:t>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28944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43477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AFA282CC-861F-41A9-86EA-193BDD3FD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3600" dirty="0"/>
              <a:t>אמות מידה לדירוג ההצעות – תכנית מפורטת</a:t>
            </a:r>
          </a:p>
        </p:txBody>
      </p:sp>
      <p:graphicFrame>
        <p:nvGraphicFramePr>
          <p:cNvPr id="4" name="מציין מיקום תוכן 3">
            <a:extLst>
              <a:ext uri="{FF2B5EF4-FFF2-40B4-BE49-F238E27FC236}">
                <a16:creationId xmlns:a16="http://schemas.microsoft.com/office/drawing/2014/main" id="{6D10CFA0-73B0-4C4E-BBFA-5B19D25D124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8240958"/>
              </p:ext>
            </p:extLst>
          </p:nvPr>
        </p:nvGraphicFramePr>
        <p:xfrm>
          <a:off x="628061" y="1470582"/>
          <a:ext cx="10935878" cy="3581927"/>
        </p:xfrm>
        <a:graphic>
          <a:graphicData uri="http://schemas.openxmlformats.org/drawingml/2006/table">
            <a:tbl>
              <a:tblPr rtl="1" firstRow="1" bandRow="1">
                <a:tableStyleId>{69CF1AB2-1976-4502-BF36-3FF5EA218861}</a:tableStyleId>
              </a:tblPr>
              <a:tblGrid>
                <a:gridCol w="9964132">
                  <a:extLst>
                    <a:ext uri="{9D8B030D-6E8A-4147-A177-3AD203B41FA5}">
                      <a16:colId xmlns:a16="http://schemas.microsoft.com/office/drawing/2014/main" val="2503999350"/>
                    </a:ext>
                  </a:extLst>
                </a:gridCol>
                <a:gridCol w="971746">
                  <a:extLst>
                    <a:ext uri="{9D8B030D-6E8A-4147-A177-3AD203B41FA5}">
                      <a16:colId xmlns:a16="http://schemas.microsoft.com/office/drawing/2014/main" val="1264080772"/>
                    </a:ext>
                  </a:extLst>
                </a:gridCol>
              </a:tblGrid>
              <a:tr h="593608">
                <a:tc>
                  <a:txBody>
                    <a:bodyPr/>
                    <a:lstStyle/>
                    <a:p>
                      <a:pPr rtl="1"/>
                      <a:r>
                        <a:rPr lang="he-IL" sz="3200" b="0" dirty="0"/>
                        <a:t>שיעור יחידות דיור תוספתיות מתוך סך יחידות הדיור הקיימות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3200" b="0" dirty="0"/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2881695"/>
                  </a:ext>
                </a:extLst>
              </a:tr>
              <a:tr h="584286">
                <a:tc>
                  <a:txBody>
                    <a:bodyPr/>
                    <a:lstStyle/>
                    <a:p>
                      <a:pPr rtl="1"/>
                      <a:r>
                        <a:rPr lang="he-IL" sz="3200" dirty="0"/>
                        <a:t>צפיפות הבינוי נטו המוצעת בהצעה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3200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2231440"/>
                  </a:ext>
                </a:extLst>
              </a:tr>
              <a:tr h="637932">
                <a:tc>
                  <a:txBody>
                    <a:bodyPr/>
                    <a:lstStyle/>
                    <a:p>
                      <a:pPr rtl="1"/>
                      <a:r>
                        <a:rPr lang="he-IL" sz="3200" dirty="0"/>
                        <a:t>פעילות בתחום ההתחדשות העירונית באופן יחסי לגודל היישוב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3200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0170515"/>
                  </a:ext>
                </a:extLst>
              </a:tr>
              <a:tr h="597529">
                <a:tc>
                  <a:txBody>
                    <a:bodyPr/>
                    <a:lstStyle/>
                    <a:p>
                      <a:pPr rtl="1"/>
                      <a:r>
                        <a:rPr lang="he-IL" sz="3200" dirty="0"/>
                        <a:t>היתרי בניה מתוקף תמ"א 38 בתחום התכנית (קריטריון שלילי)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3200" dirty="0"/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6230190"/>
                  </a:ext>
                </a:extLst>
              </a:tr>
              <a:tr h="584286">
                <a:tc>
                  <a:txBody>
                    <a:bodyPr/>
                    <a:lstStyle/>
                    <a:p>
                      <a:pPr rtl="1"/>
                      <a:r>
                        <a:rPr lang="he-IL" sz="3200" dirty="0"/>
                        <a:t>כדאיות כלכלית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3200" dirty="0"/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8485840"/>
                  </a:ext>
                </a:extLst>
              </a:tr>
              <a:tr h="584286">
                <a:tc>
                  <a:txBody>
                    <a:bodyPr/>
                    <a:lstStyle/>
                    <a:p>
                      <a:pPr rtl="1"/>
                      <a:r>
                        <a:rPr lang="he-IL" sz="3200" dirty="0"/>
                        <a:t>תרומה לתהליכי התחדשות עירונית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3200" dirty="0"/>
                        <a:t>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28944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3070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B300945F-5878-4ACB-89E4-C76D31B127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73629" y="-149629"/>
            <a:ext cx="9144000" cy="723062"/>
          </a:xfrm>
        </p:spPr>
        <p:txBody>
          <a:bodyPr>
            <a:noAutofit/>
          </a:bodyPr>
          <a:lstStyle/>
          <a:p>
            <a:r>
              <a:rPr lang="he-IL" sz="3600" dirty="0"/>
              <a:t>משימות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44793" y="4064524"/>
            <a:ext cx="9144000" cy="1655762"/>
          </a:xfrm>
        </p:spPr>
        <p:txBody>
          <a:bodyPr>
            <a:normAutofit/>
          </a:bodyPr>
          <a:lstStyle/>
          <a:p>
            <a:r>
              <a:rPr lang="he-IL" b="1" dirty="0">
                <a:solidFill>
                  <a:srgbClr val="13425D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תודה</a:t>
            </a:r>
          </a:p>
        </p:txBody>
      </p:sp>
    </p:spTree>
    <p:extLst>
      <p:ext uri="{BB962C8B-B14F-4D97-AF65-F5344CB8AC3E}">
        <p14:creationId xmlns:p14="http://schemas.microsoft.com/office/powerpoint/2010/main" val="2855396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81746E0F-6435-4BE3-94DD-77665A2BE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/>
              <a:t>מבנה ומטרות הרשות</a:t>
            </a:r>
          </a:p>
        </p:txBody>
      </p:sp>
    </p:spTree>
    <p:extLst>
      <p:ext uri="{BB962C8B-B14F-4D97-AF65-F5344CB8AC3E}">
        <p14:creationId xmlns:p14="http://schemas.microsoft.com/office/powerpoint/2010/main" val="2160983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8"/>
          <p:cNvSpPr>
            <a:spLocks noChangeArrowheads="1"/>
          </p:cNvSpPr>
          <p:nvPr/>
        </p:nvSpPr>
        <p:spPr bwMode="auto">
          <a:xfrm>
            <a:off x="6168008" y="4830911"/>
            <a:ext cx="1075308" cy="605677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60958" rIns="0" bIns="60958" rtlCol="1" anchor="ctr"/>
          <a:lstStyle/>
          <a:p>
            <a:pPr algn="ctr" rtl="0">
              <a:lnSpc>
                <a:spcPts val="1867"/>
              </a:lnSpc>
            </a:pPr>
            <a:r>
              <a:rPr lang="he-IL" sz="1400" b="1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פרויקטים מיוחדים</a:t>
            </a:r>
          </a:p>
        </p:txBody>
      </p:sp>
      <p:sp>
        <p:nvSpPr>
          <p:cNvPr id="8" name="Rounded Rectangle 3"/>
          <p:cNvSpPr/>
          <p:nvPr/>
        </p:nvSpPr>
        <p:spPr>
          <a:xfrm>
            <a:off x="5020169" y="2461104"/>
            <a:ext cx="1958944" cy="569496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60958" rIns="0" bIns="60958" rtlCol="1" anchor="ctr"/>
          <a:lstStyle/>
          <a:p>
            <a:pPr algn="ctr" defTabSz="1219170">
              <a:lnSpc>
                <a:spcPts val="2133"/>
              </a:lnSpc>
              <a:defRPr/>
            </a:pPr>
            <a:r>
              <a:rPr lang="he-IL" sz="1400" b="1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ראש הרשות</a:t>
            </a:r>
          </a:p>
        </p:txBody>
      </p:sp>
      <p:sp>
        <p:nvSpPr>
          <p:cNvPr id="9" name="Rounded Rectangle 11"/>
          <p:cNvSpPr/>
          <p:nvPr/>
        </p:nvSpPr>
        <p:spPr>
          <a:xfrm>
            <a:off x="5295668" y="3742439"/>
            <a:ext cx="1427708" cy="698319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0" tIns="60958" rIns="0" bIns="60958" rtlCol="1" anchor="ctr"/>
          <a:lstStyle/>
          <a:p>
            <a:pPr algn="ctr" rtl="0">
              <a:lnSpc>
                <a:spcPts val="1867"/>
              </a:lnSpc>
            </a:pPr>
            <a:r>
              <a:rPr lang="he-IL" sz="1400" b="1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אגף תכנון</a:t>
            </a: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8340849" y="4815151"/>
            <a:ext cx="1008112" cy="619653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60958" rIns="0" bIns="60958" rtlCol="1" anchor="ctr"/>
          <a:lstStyle/>
          <a:p>
            <a:pPr algn="ctr" rtl="0">
              <a:lnSpc>
                <a:spcPts val="1867"/>
              </a:lnSpc>
            </a:pPr>
            <a:r>
              <a:rPr lang="he-IL" sz="1400" b="1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כלכלה</a:t>
            </a:r>
            <a:br>
              <a:rPr lang="en-US" sz="1400" b="1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</a:br>
            <a:r>
              <a:rPr lang="he-IL" sz="1400" b="1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ופיתוח ידע</a:t>
            </a:r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>
            <a:off x="10357074" y="4815151"/>
            <a:ext cx="1178275" cy="623979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60958" rIns="0" bIns="60958" rtlCol="1" anchor="ctr"/>
          <a:lstStyle/>
          <a:p>
            <a:pPr algn="ctr" rtl="0">
              <a:lnSpc>
                <a:spcPts val="1867"/>
              </a:lnSpc>
            </a:pPr>
            <a:r>
              <a:rPr lang="he-IL" sz="1400" b="1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מדיניות וחקיקה</a:t>
            </a:r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>
            <a:off x="5047664" y="4830910"/>
            <a:ext cx="1120345" cy="601124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60958" rIns="0" bIns="60958" rtlCol="1" anchor="ctr"/>
          <a:lstStyle/>
          <a:p>
            <a:pPr algn="ctr" rtl="0">
              <a:lnSpc>
                <a:spcPts val="1867"/>
              </a:lnSpc>
            </a:pPr>
            <a:r>
              <a:rPr lang="he-IL" sz="1400" b="1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תכניות </a:t>
            </a:r>
            <a:br>
              <a:rPr lang="en-US" sz="1400" b="1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</a:br>
            <a:r>
              <a:rPr lang="he-IL" sz="1400" b="1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מתאר</a:t>
            </a:r>
          </a:p>
        </p:txBody>
      </p:sp>
      <p:sp>
        <p:nvSpPr>
          <p:cNvPr id="13" name="AutoShape 8"/>
          <p:cNvSpPr>
            <a:spLocks noChangeArrowheads="1"/>
          </p:cNvSpPr>
          <p:nvPr/>
        </p:nvSpPr>
        <p:spPr bwMode="auto">
          <a:xfrm>
            <a:off x="1394348" y="4884651"/>
            <a:ext cx="1040733" cy="553580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60958" rIns="0" bIns="60958" rtlCol="1" anchor="ctr"/>
          <a:lstStyle/>
          <a:p>
            <a:pPr algn="ctr" rtl="0">
              <a:lnSpc>
                <a:spcPts val="1867"/>
              </a:lnSpc>
            </a:pPr>
            <a:r>
              <a:rPr lang="he-IL" sz="1400" b="1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הפעלת </a:t>
            </a:r>
            <a:r>
              <a:rPr lang="he-IL" sz="1400" b="1" kern="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מינהלות</a:t>
            </a:r>
            <a:endParaRPr lang="he-IL" sz="1400" b="1" kern="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  <a:cs typeface="Arial"/>
            </a:endParaRPr>
          </a:p>
        </p:txBody>
      </p:sp>
      <p:cxnSp>
        <p:nvCxnSpPr>
          <p:cNvPr id="14" name="מחבר ישר 13"/>
          <p:cNvCxnSpPr>
            <a:stCxn id="8" idx="2"/>
            <a:endCxn id="9" idx="0"/>
          </p:cNvCxnSpPr>
          <p:nvPr/>
        </p:nvCxnSpPr>
        <p:spPr>
          <a:xfrm>
            <a:off x="5999643" y="3030601"/>
            <a:ext cx="9881" cy="71183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מחבר מרפקי 14"/>
          <p:cNvCxnSpPr/>
          <p:nvPr/>
        </p:nvCxnSpPr>
        <p:spPr>
          <a:xfrm>
            <a:off x="6124750" y="3494151"/>
            <a:ext cx="3904712" cy="216023"/>
          </a:xfrm>
          <a:prstGeom prst="bentConnector2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מחבר מרפקי 15"/>
          <p:cNvCxnSpPr/>
          <p:nvPr/>
        </p:nvCxnSpPr>
        <p:spPr>
          <a:xfrm rot="5400000" flipH="1" flipV="1">
            <a:off x="4306858" y="1392132"/>
            <a:ext cx="216021" cy="4420056"/>
          </a:xfrm>
          <a:prstGeom prst="bentConnector2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AutoShape 8"/>
          <p:cNvSpPr>
            <a:spLocks noChangeArrowheads="1"/>
          </p:cNvSpPr>
          <p:nvPr/>
        </p:nvSpPr>
        <p:spPr bwMode="auto">
          <a:xfrm>
            <a:off x="9348962" y="4815151"/>
            <a:ext cx="1008113" cy="619653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60958" rIns="0" bIns="60958" rtlCol="1" anchor="ctr"/>
          <a:lstStyle/>
          <a:p>
            <a:pPr algn="ctr" rtl="0">
              <a:lnSpc>
                <a:spcPts val="1867"/>
              </a:lnSpc>
            </a:pPr>
            <a:r>
              <a:rPr lang="he-IL" sz="1400" b="1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הועדה </a:t>
            </a:r>
            <a:br>
              <a:rPr lang="en-US" sz="1400" b="1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</a:br>
            <a:r>
              <a:rPr lang="he-IL" sz="1400" b="1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המייעצת</a:t>
            </a:r>
          </a:p>
        </p:txBody>
      </p:sp>
      <p:cxnSp>
        <p:nvCxnSpPr>
          <p:cNvPr id="18" name="מחבר ישר 17"/>
          <p:cNvCxnSpPr/>
          <p:nvPr/>
        </p:nvCxnSpPr>
        <p:spPr>
          <a:xfrm>
            <a:off x="1654298" y="3827642"/>
            <a:ext cx="12797" cy="17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AutoShape 8"/>
          <p:cNvSpPr>
            <a:spLocks noChangeArrowheads="1"/>
          </p:cNvSpPr>
          <p:nvPr/>
        </p:nvSpPr>
        <p:spPr bwMode="auto">
          <a:xfrm>
            <a:off x="2332904" y="4884651"/>
            <a:ext cx="1110289" cy="553580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60958" rIns="0" bIns="60958" rtlCol="1" anchor="ctr"/>
          <a:lstStyle/>
          <a:p>
            <a:pPr algn="ctr" rtl="0">
              <a:lnSpc>
                <a:spcPts val="1867"/>
              </a:lnSpc>
            </a:pPr>
            <a:r>
              <a:rPr lang="he-IL" sz="1400" b="1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היבטים חברתיים</a:t>
            </a:r>
          </a:p>
        </p:txBody>
      </p:sp>
      <p:sp>
        <p:nvSpPr>
          <p:cNvPr id="20" name="Rounded Rectangle 12"/>
          <p:cNvSpPr/>
          <p:nvPr/>
        </p:nvSpPr>
        <p:spPr>
          <a:xfrm>
            <a:off x="9315608" y="3710174"/>
            <a:ext cx="1343043" cy="698319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0" tIns="60958" rIns="0" bIns="60958" rtlCol="1" anchor="ctr"/>
          <a:lstStyle/>
          <a:p>
            <a:pPr algn="ctr" rtl="0">
              <a:lnSpc>
                <a:spcPts val="1867"/>
              </a:lnSpc>
            </a:pPr>
            <a:r>
              <a:rPr lang="he-IL" sz="1400" b="1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אגף מדיניות</a:t>
            </a:r>
          </a:p>
        </p:txBody>
      </p:sp>
      <p:sp>
        <p:nvSpPr>
          <p:cNvPr id="21" name="Rounded Rectangle 11"/>
          <p:cNvSpPr/>
          <p:nvPr/>
        </p:nvSpPr>
        <p:spPr>
          <a:xfrm>
            <a:off x="1524000" y="3710172"/>
            <a:ext cx="1394694" cy="730585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0" tIns="60958" rIns="0" bIns="60958" rtlCol="1" anchor="ctr"/>
          <a:lstStyle/>
          <a:p>
            <a:pPr algn="ctr" rtl="0">
              <a:lnSpc>
                <a:spcPts val="1867"/>
              </a:lnSpc>
            </a:pPr>
            <a:r>
              <a:rPr lang="he-IL" sz="1400" b="1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אגף קשרי קהילה</a:t>
            </a:r>
          </a:p>
        </p:txBody>
      </p:sp>
      <p:sp>
        <p:nvSpPr>
          <p:cNvPr id="22" name="AutoShape 8"/>
          <p:cNvSpPr>
            <a:spLocks noChangeArrowheads="1"/>
          </p:cNvSpPr>
          <p:nvPr/>
        </p:nvSpPr>
        <p:spPr bwMode="auto">
          <a:xfrm>
            <a:off x="386236" y="4885549"/>
            <a:ext cx="1040733" cy="553580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60958" rIns="0" bIns="60958" rtlCol="1" anchor="ctr"/>
          <a:lstStyle/>
          <a:p>
            <a:pPr algn="ctr" rtl="0">
              <a:lnSpc>
                <a:spcPts val="1867"/>
              </a:lnSpc>
            </a:pPr>
            <a:r>
              <a:rPr lang="he-IL" sz="1400" b="1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קידום פרויקטים</a:t>
            </a:r>
          </a:p>
        </p:txBody>
      </p:sp>
      <p:sp>
        <p:nvSpPr>
          <p:cNvPr id="23" name="Rounded Rectangle 3"/>
          <p:cNvSpPr/>
          <p:nvPr/>
        </p:nvSpPr>
        <p:spPr>
          <a:xfrm>
            <a:off x="5189829" y="1379152"/>
            <a:ext cx="1639384" cy="569496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60958" rIns="0" bIns="60958" rtlCol="1" anchor="ctr"/>
          <a:lstStyle/>
          <a:p>
            <a:pPr algn="ctr" defTabSz="1219170">
              <a:lnSpc>
                <a:spcPts val="2133"/>
              </a:lnSpc>
              <a:defRPr/>
            </a:pPr>
            <a:r>
              <a:rPr lang="he-IL" sz="1400" b="1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שר השיכון</a:t>
            </a:r>
          </a:p>
        </p:txBody>
      </p:sp>
      <p:cxnSp>
        <p:nvCxnSpPr>
          <p:cNvPr id="24" name="מחבר ישר 23"/>
          <p:cNvCxnSpPr>
            <a:stCxn id="23" idx="2"/>
            <a:endCxn id="8" idx="0"/>
          </p:cNvCxnSpPr>
          <p:nvPr/>
        </p:nvCxnSpPr>
        <p:spPr>
          <a:xfrm flipH="1">
            <a:off x="5999641" y="1948648"/>
            <a:ext cx="9880" cy="51245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555372" y="258413"/>
            <a:ext cx="1013905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4800" dirty="0">
                <a:solidFill>
                  <a:srgbClr val="002060"/>
                </a:solidFill>
                <a:cs typeface="+mj-cs"/>
              </a:rPr>
              <a:t>מבנה הרשות</a:t>
            </a:r>
            <a:endParaRPr lang="he-IL" sz="4800" dirty="0">
              <a:cs typeface="+mj-cs"/>
            </a:endParaRPr>
          </a:p>
        </p:txBody>
      </p:sp>
      <p:sp>
        <p:nvSpPr>
          <p:cNvPr id="25" name="Rounded Rectangle 12"/>
          <p:cNvSpPr/>
          <p:nvPr/>
        </p:nvSpPr>
        <p:spPr>
          <a:xfrm>
            <a:off x="7608169" y="2461105"/>
            <a:ext cx="1148733" cy="569496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0" tIns="60958" rIns="0" bIns="60958" rtlCol="1" anchor="ctr"/>
          <a:lstStyle/>
          <a:p>
            <a:pPr algn="ctr" rtl="0">
              <a:lnSpc>
                <a:spcPts val="1867"/>
              </a:lnSpc>
            </a:pPr>
            <a:r>
              <a:rPr lang="he-IL" sz="1400" b="1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יועץ משפטי</a:t>
            </a:r>
          </a:p>
        </p:txBody>
      </p:sp>
      <p:sp>
        <p:nvSpPr>
          <p:cNvPr id="27" name="Rounded Rectangle 12"/>
          <p:cNvSpPr/>
          <p:nvPr/>
        </p:nvSpPr>
        <p:spPr>
          <a:xfrm>
            <a:off x="9004384" y="2461105"/>
            <a:ext cx="1148733" cy="569496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0" tIns="60958" rIns="0" bIns="60958" rtlCol="1" anchor="ctr"/>
          <a:lstStyle/>
          <a:p>
            <a:pPr algn="ctr" rtl="0">
              <a:lnSpc>
                <a:spcPts val="1867"/>
              </a:lnSpc>
            </a:pPr>
            <a:r>
              <a:rPr lang="he-IL" sz="1400" b="1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חשב</a:t>
            </a:r>
          </a:p>
        </p:txBody>
      </p:sp>
      <p:sp>
        <p:nvSpPr>
          <p:cNvPr id="28" name="Rounded Rectangle 12"/>
          <p:cNvSpPr/>
          <p:nvPr/>
        </p:nvSpPr>
        <p:spPr>
          <a:xfrm>
            <a:off x="3473544" y="2461104"/>
            <a:ext cx="1148733" cy="569496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0" tIns="60958" rIns="0" bIns="60958" rtlCol="1" anchor="ctr"/>
          <a:lstStyle/>
          <a:p>
            <a:pPr algn="ctr" rtl="0">
              <a:lnSpc>
                <a:spcPts val="1867"/>
              </a:lnSpc>
            </a:pPr>
            <a:r>
              <a:rPr lang="he-IL" sz="1400" b="1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הממונה על פניות הדיירים</a:t>
            </a:r>
          </a:p>
        </p:txBody>
      </p:sp>
      <p:sp>
        <p:nvSpPr>
          <p:cNvPr id="29" name="Rounded Rectangle 12"/>
          <p:cNvSpPr/>
          <p:nvPr/>
        </p:nvSpPr>
        <p:spPr>
          <a:xfrm>
            <a:off x="1906621" y="2461105"/>
            <a:ext cx="1148733" cy="569496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0" tIns="60958" rIns="0" bIns="60958" rtlCol="1" anchor="ctr"/>
          <a:lstStyle/>
          <a:p>
            <a:pPr algn="ctr" rtl="0">
              <a:lnSpc>
                <a:spcPts val="1867"/>
              </a:lnSpc>
            </a:pPr>
            <a:r>
              <a:rPr lang="he-IL" sz="1400" b="1" kern="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משא"ן</a:t>
            </a:r>
            <a:r>
              <a:rPr lang="he-IL" sz="1400" b="1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ולוגיסטיקה</a:t>
            </a:r>
          </a:p>
        </p:txBody>
      </p:sp>
    </p:spTree>
    <p:extLst>
      <p:ext uri="{BB962C8B-B14F-4D97-AF65-F5344CB8AC3E}">
        <p14:creationId xmlns:p14="http://schemas.microsoft.com/office/powerpoint/2010/main" val="26773753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B6404574-F7B6-40FB-A595-A957A4D5D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/>
              <a:t>תאריכים לקול קורא</a:t>
            </a:r>
          </a:p>
        </p:txBody>
      </p:sp>
    </p:spTree>
    <p:extLst>
      <p:ext uri="{BB962C8B-B14F-4D97-AF65-F5344CB8AC3E}">
        <p14:creationId xmlns:p14="http://schemas.microsoft.com/office/powerpoint/2010/main" val="2290783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3D6C03F5-FBC8-42A4-B7E1-8C954BE1AA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9568" y="-84100"/>
            <a:ext cx="10515600" cy="1325563"/>
          </a:xfrm>
        </p:spPr>
        <p:txBody>
          <a:bodyPr>
            <a:normAutofit/>
          </a:bodyPr>
          <a:lstStyle/>
          <a:p>
            <a:r>
              <a:rPr lang="he-IL" sz="3600" dirty="0"/>
              <a:t>טבלת מועדים</a:t>
            </a: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18373680-C721-4135-9CC8-BE1D81C6C4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  <p:graphicFrame>
        <p:nvGraphicFramePr>
          <p:cNvPr id="6" name="מציין מיקום תוכן 1">
            <a:extLst>
              <a:ext uri="{FF2B5EF4-FFF2-40B4-BE49-F238E27FC236}">
                <a16:creationId xmlns:a16="http://schemas.microsoft.com/office/drawing/2014/main" id="{85307332-043F-4509-A63F-A61AE7C9EF0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1232351"/>
              </p:ext>
            </p:extLst>
          </p:nvPr>
        </p:nvGraphicFramePr>
        <p:xfrm>
          <a:off x="833718" y="1551003"/>
          <a:ext cx="10520082" cy="4020661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52600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600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55448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2600" b="1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/>
                          <a:cs typeface="David"/>
                        </a:rPr>
                        <a:t>פעילות</a:t>
                      </a:r>
                      <a:endParaRPr lang="en-US" sz="26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2600" b="1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/>
                          <a:cs typeface="David"/>
                        </a:rPr>
                        <a:t>מועד</a:t>
                      </a:r>
                      <a:endParaRPr lang="en-US" sz="26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9903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28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כנס מציעים</a:t>
                      </a:r>
                      <a:endParaRPr lang="en-US" sz="2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28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29.9.22</a:t>
                      </a:r>
                      <a:endParaRPr lang="en-US" sz="2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2752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28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מועד אחרון להגשת שאלות הבהרה</a:t>
                      </a:r>
                      <a:endParaRPr lang="en-US" sz="2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28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25.10.22 בשעה 16:00</a:t>
                      </a:r>
                      <a:endParaRPr lang="en-US" sz="2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2752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28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פרסום מענה לשאלות הבהרה</a:t>
                      </a:r>
                      <a:endParaRPr lang="en-US" sz="2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28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2.11.22 בשעה 16:00</a:t>
                      </a:r>
                      <a:endParaRPr lang="en-US" sz="2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04316384"/>
                  </a:ext>
                </a:extLst>
              </a:tr>
              <a:tr h="679903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28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המועד האחרון להגשת הצעות</a:t>
                      </a:r>
                      <a:endParaRPr lang="en-US" sz="2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28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16.11.22 בשעה 16:00</a:t>
                      </a:r>
                      <a:endParaRPr lang="en-US" sz="2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9903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28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מועד משוער לבחירת ההצעות הזוכות  </a:t>
                      </a:r>
                      <a:endParaRPr lang="en-US" sz="2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28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15.12.22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9813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3D6C03F5-FBC8-42A4-B7E1-8C954BE1AA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9568" y="-84100"/>
            <a:ext cx="10515600" cy="1325563"/>
          </a:xfrm>
        </p:spPr>
        <p:txBody>
          <a:bodyPr>
            <a:normAutofit/>
          </a:bodyPr>
          <a:lstStyle/>
          <a:p>
            <a:r>
              <a:rPr lang="he-IL" sz="3600" dirty="0"/>
              <a:t>תכניות שכונתיות בקידום הרשות הממשלתית</a:t>
            </a:r>
          </a:p>
        </p:txBody>
      </p:sp>
      <p:pic>
        <p:nvPicPr>
          <p:cNvPr id="5" name="מציין מיקום תוכן 4">
            <a:extLst>
              <a:ext uri="{FF2B5EF4-FFF2-40B4-BE49-F238E27FC236}">
                <a16:creationId xmlns:a16="http://schemas.microsoft.com/office/drawing/2014/main" id="{3DABF4AF-A7BC-4681-9B92-6663A5A1BD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47304" y="1480025"/>
            <a:ext cx="10177982" cy="5027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598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08137333-6F77-4FD9-933C-D72278F9E6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/>
              <a:t>מסלולים להגשת הצעות</a:t>
            </a: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930E10C0-146B-438B-B60E-E0AD1CF9E4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e-IL" sz="3600" b="1" dirty="0"/>
              <a:t>מסלול ראשון – תכנית מתאר/ מסמך מדיניות</a:t>
            </a:r>
          </a:p>
          <a:p>
            <a:pPr marL="0" indent="0">
              <a:buNone/>
            </a:pPr>
            <a:endParaRPr lang="he-IL" sz="3600" b="1" dirty="0"/>
          </a:p>
          <a:p>
            <a:pPr>
              <a:buFont typeface="Arial" panose="020B0604020202020204" pitchFamily="34" charset="0"/>
              <a:buChar char="•"/>
            </a:pPr>
            <a:r>
              <a:rPr lang="he-IL" dirty="0"/>
              <a:t>תכנית הבוחנת בראייה כוללת את אפשרויות התחדשות העירונית בשכונה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dirty="0"/>
              <a:t>לא ניתן להוציא היתרי בנייה מכוח התכנית (בתכנית מתאר ניתן להוציא היתר למרכיבים ציבוריים/ התחדשות </a:t>
            </a:r>
            <a:r>
              <a:rPr lang="he-IL" dirty="0" err="1"/>
              <a:t>בניינית</a:t>
            </a:r>
            <a:r>
              <a:rPr lang="he-IL" dirty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dirty="0"/>
              <a:t>התוצר – במקרה של תכנית מתאר: תכנית סטטוטורית הכוללת </a:t>
            </a:r>
            <a:r>
              <a:rPr lang="he-IL" dirty="0" err="1"/>
              <a:t>תשריט</a:t>
            </a:r>
            <a:r>
              <a:rPr lang="he-IL" dirty="0"/>
              <a:t>, הוראות תכנית </a:t>
            </a:r>
            <a:r>
              <a:rPr lang="he-IL"/>
              <a:t>ונספחים נושאיים</a:t>
            </a:r>
            <a:endParaRPr lang="he-IL" dirty="0"/>
          </a:p>
          <a:p>
            <a:pPr marL="0" indent="0">
              <a:buNone/>
            </a:pPr>
            <a:r>
              <a:rPr lang="he-IL" dirty="0"/>
              <a:t>במקרה של מסמך מדיניות: דו"ח מסכם, נספחים לפי הצורך</a:t>
            </a:r>
          </a:p>
        </p:txBody>
      </p:sp>
    </p:spTree>
    <p:extLst>
      <p:ext uri="{BB962C8B-B14F-4D97-AF65-F5344CB8AC3E}">
        <p14:creationId xmlns:p14="http://schemas.microsoft.com/office/powerpoint/2010/main" val="33477707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08137333-6F77-4FD9-933C-D72278F9E6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/>
              <a:t>מסלולים להגשת הצעות</a:t>
            </a: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930E10C0-146B-438B-B60E-E0AD1CF9E4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e-IL" sz="3600" b="1" dirty="0"/>
              <a:t>מסלול שני – תכנית מפורטת</a:t>
            </a:r>
          </a:p>
          <a:p>
            <a:pPr marL="0" indent="0">
              <a:buNone/>
            </a:pPr>
            <a:endParaRPr lang="he-IL" sz="3600" b="1" dirty="0"/>
          </a:p>
          <a:p>
            <a:pPr>
              <a:buFont typeface="Arial" panose="020B0604020202020204" pitchFamily="34" charset="0"/>
              <a:buChar char="•"/>
            </a:pPr>
            <a:r>
              <a:rPr lang="he-IL" dirty="0"/>
              <a:t>תכנית הבוחנת בראייה כוללת את אפשרויות התחדשות העירונית בשכונה ומגדירה באופן מפורט זכויות בנייה, קווי בניין, צפיפות בינוי, גובה מקסימלי </a:t>
            </a:r>
            <a:r>
              <a:rPr lang="he-IL" dirty="0" err="1"/>
              <a:t>וכיוצ"ב</a:t>
            </a:r>
            <a:endParaRPr lang="he-IL" dirty="0"/>
          </a:p>
          <a:p>
            <a:pPr>
              <a:buFont typeface="Arial" panose="020B0604020202020204" pitchFamily="34" charset="0"/>
              <a:buChar char="•"/>
            </a:pPr>
            <a:r>
              <a:rPr lang="he-IL" dirty="0"/>
              <a:t>ניתן להוציא היתרי בנייה מכוח התכנית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e-IL" dirty="0"/>
              <a:t>התוצר - תכנית סטטוטורית הכוללת </a:t>
            </a:r>
            <a:r>
              <a:rPr lang="he-IL" dirty="0" err="1"/>
              <a:t>תשריט</a:t>
            </a:r>
            <a:r>
              <a:rPr lang="he-IL" dirty="0"/>
              <a:t>, הוראות תכנית ונספחים נושאיים</a:t>
            </a:r>
          </a:p>
        </p:txBody>
      </p:sp>
    </p:spTree>
    <p:extLst>
      <p:ext uri="{BB962C8B-B14F-4D97-AF65-F5344CB8AC3E}">
        <p14:creationId xmlns:p14="http://schemas.microsoft.com/office/powerpoint/2010/main" val="27088440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61BB9F9B-A9A3-40AD-9821-BFAAAAE2D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3600" dirty="0"/>
              <a:t>תכנית מפורטת להתחדשות עירונית – יוספטל פ"ת</a:t>
            </a:r>
          </a:p>
        </p:txBody>
      </p:sp>
      <p:pic>
        <p:nvPicPr>
          <p:cNvPr id="6" name="מציין מיקום תוכן 5">
            <a:extLst>
              <a:ext uri="{FF2B5EF4-FFF2-40B4-BE49-F238E27FC236}">
                <a16:creationId xmlns:a16="http://schemas.microsoft.com/office/drawing/2014/main" id="{254B5F4E-7085-426C-9098-A8AB3B961D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7087" y="1469951"/>
            <a:ext cx="6091449" cy="4223839"/>
          </a:xfrm>
          <a:prstGeom prst="rect">
            <a:avLst/>
          </a:prstGeom>
        </p:spPr>
      </p:pic>
      <p:pic>
        <p:nvPicPr>
          <p:cNvPr id="4" name="תמונה 3">
            <a:extLst>
              <a:ext uri="{FF2B5EF4-FFF2-40B4-BE49-F238E27FC236}">
                <a16:creationId xmlns:a16="http://schemas.microsoft.com/office/drawing/2014/main" id="{4DC716D6-D6D1-4262-993A-FF5A7F2F95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7252" y="1226376"/>
            <a:ext cx="4644248" cy="554983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2E14FE0-8AA6-4428-A70B-FB4CE04608F5}"/>
              </a:ext>
            </a:extLst>
          </p:cNvPr>
          <p:cNvSpPr txBox="1"/>
          <p:nvPr/>
        </p:nvSpPr>
        <p:spPr>
          <a:xfrm>
            <a:off x="5297864" y="6363093"/>
            <a:ext cx="195134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/>
              <a:t>מצב מוצע</a:t>
            </a:r>
          </a:p>
        </p:txBody>
      </p:sp>
    </p:spTree>
    <p:extLst>
      <p:ext uri="{BB962C8B-B14F-4D97-AF65-F5344CB8AC3E}">
        <p14:creationId xmlns:p14="http://schemas.microsoft.com/office/powerpoint/2010/main" val="3962502329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מודול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7401</TotalTime>
  <Words>408</Words>
  <Application>Microsoft Office PowerPoint</Application>
  <PresentationFormat>מסך רחב</PresentationFormat>
  <Paragraphs>85</Paragraphs>
  <Slides>13</Slides>
  <Notes>1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6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13</vt:i4>
      </vt:variant>
    </vt:vector>
  </HeadingPairs>
  <TitlesOfParts>
    <vt:vector size="20" baseType="lpstr">
      <vt:lpstr>굴림</vt:lpstr>
      <vt:lpstr>Arial</vt:lpstr>
      <vt:lpstr>Calibri</vt:lpstr>
      <vt:lpstr>David</vt:lpstr>
      <vt:lpstr>Gisha</vt:lpstr>
      <vt:lpstr>Narkisim</vt:lpstr>
      <vt:lpstr>ערכת נושא Office</vt:lpstr>
      <vt:lpstr>קול קורא מס' 8/2022 להכנת תכניות להתחדשות עירונית של שכונות     ספטמבר 2022</vt:lpstr>
      <vt:lpstr>מבנה ומטרות הרשות</vt:lpstr>
      <vt:lpstr>מצגת של PowerPoint‏</vt:lpstr>
      <vt:lpstr>תאריכים לקול קורא</vt:lpstr>
      <vt:lpstr>טבלת מועדים</vt:lpstr>
      <vt:lpstr>תכניות שכונתיות בקידום הרשות הממשלתית</vt:lpstr>
      <vt:lpstr>מסלולים להגשת הצעות</vt:lpstr>
      <vt:lpstr>מסלולים להגשת הצעות</vt:lpstr>
      <vt:lpstr>תכנית מפורטת להתחדשות עירונית – יוספטל פ"ת</vt:lpstr>
      <vt:lpstr>תנאי סף לקול הקורא</vt:lpstr>
      <vt:lpstr>אמות מידה לדירוג ההצעות – תכנית מתאר/ מסמך מדיניות</vt:lpstr>
      <vt:lpstr>אמות מידה לדירוג ההצעות – תכנית מפורטת</vt:lpstr>
      <vt:lpstr>משימות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שולמית ברנט</dc:creator>
  <cp:lastModifiedBy>ערן אבני</cp:lastModifiedBy>
  <cp:revision>360</cp:revision>
  <cp:lastPrinted>2020-11-18T06:45:17Z</cp:lastPrinted>
  <dcterms:created xsi:type="dcterms:W3CDTF">2019-02-13T17:20:17Z</dcterms:created>
  <dcterms:modified xsi:type="dcterms:W3CDTF">2022-09-29T12:50:16Z</dcterms:modified>
</cp:coreProperties>
</file>